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17" r:id="rId2"/>
    <p:sldId id="289" r:id="rId3"/>
    <p:sldId id="291" r:id="rId4"/>
    <p:sldId id="318" r:id="rId5"/>
    <p:sldId id="320" r:id="rId6"/>
    <p:sldId id="321" r:id="rId7"/>
    <p:sldId id="322" r:id="rId8"/>
    <p:sldId id="292" r:id="rId9"/>
    <p:sldId id="314" r:id="rId10"/>
    <p:sldId id="323" r:id="rId11"/>
    <p:sldId id="32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38" autoAdjust="0"/>
  </p:normalViewPr>
  <p:slideViewPr>
    <p:cSldViewPr>
      <p:cViewPr varScale="1">
        <p:scale>
          <a:sx n="85" d="100"/>
          <a:sy n="85" d="100"/>
        </p:scale>
        <p:origin x="-9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28CA68-6CDD-4784-8B08-F9F1CF8A26DB}" type="datetimeFigureOut">
              <a:rPr lang="en-US" smtClean="0"/>
              <a:pPr/>
              <a:t>3/26/16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EE07CE-0DB0-4E85-9211-F588108B58E9}" type="slidenum">
              <a:rPr lang="en-US" smtClean="0"/>
              <a:pPr/>
              <a:t>‹#›</a:t>
            </a:fld>
            <a:endParaRPr lang="en-US"/>
          </a:p>
        </p:txBody>
      </p:sp>
    </p:spTree>
    <p:extLst>
      <p:ext uri="{BB962C8B-B14F-4D97-AF65-F5344CB8AC3E}">
        <p14:creationId xmlns:p14="http://schemas.microsoft.com/office/powerpoint/2010/main" val="691865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EE07CE-0DB0-4E85-9211-F588108B58E9}" type="slidenum">
              <a:rPr lang="en-US" smtClean="0"/>
              <a:pPr/>
              <a:t>2</a:t>
            </a:fld>
            <a:endParaRPr lang="en-US"/>
          </a:p>
        </p:txBody>
      </p:sp>
    </p:spTree>
    <p:extLst>
      <p:ext uri="{BB962C8B-B14F-4D97-AF65-F5344CB8AC3E}">
        <p14:creationId xmlns:p14="http://schemas.microsoft.com/office/powerpoint/2010/main" val="371266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Gender gaps in primary education have closed in the vast majority of developing countries since 2000. Progress has been particularly notable at the primary school level in the Arab States, South and West Asia and </a:t>
            </a:r>
            <a:r>
              <a:rPr lang="en-US" sz="1200" kern="1200" dirty="0" err="1" smtClean="0">
                <a:solidFill>
                  <a:schemeClr val="tx1"/>
                </a:solidFill>
                <a:effectLst/>
                <a:latin typeface="+mn-lt"/>
                <a:ea typeface="+mn-ea"/>
                <a:cs typeface="+mn-cs"/>
              </a:rPr>
              <a:t>sub­Saharan</a:t>
            </a:r>
            <a:r>
              <a:rPr lang="en-US" sz="1200" kern="1200" dirty="0" smtClean="0">
                <a:solidFill>
                  <a:schemeClr val="tx1"/>
                </a:solidFill>
                <a:effectLst/>
                <a:latin typeface="+mn-lt"/>
                <a:ea typeface="+mn-ea"/>
                <a:cs typeface="+mn-cs"/>
              </a:rPr>
              <a:t> Africa – the regions with the largest gender gaps in 2000. South Asia and West Africa continue to have large gender gaps that disfavor girls in primary education. In Afghanistan, Chad, and the Central African Republic, for instance, fewer than 70 girls per 100 boys are enrolled in primary school. Boys are less likely to complete primary education than girls in 24 countries, including Lesotho, Nicaragua, Suriname, Namibia, Bangladesh, and Bhutan. Progress is less evident at the secondary level: gender parity has not improved in </a:t>
            </a:r>
            <a:r>
              <a:rPr lang="en-US" sz="1200" kern="1200" dirty="0" err="1" smtClean="0">
                <a:solidFill>
                  <a:schemeClr val="tx1"/>
                </a:solidFill>
                <a:effectLst/>
                <a:latin typeface="+mn-lt"/>
                <a:ea typeface="+mn-ea"/>
                <a:cs typeface="+mn-cs"/>
              </a:rPr>
              <a:t>sub­Saharan</a:t>
            </a:r>
            <a:r>
              <a:rPr lang="en-US" sz="1200" kern="1200" dirty="0" smtClean="0">
                <a:solidFill>
                  <a:schemeClr val="tx1"/>
                </a:solidFill>
                <a:effectLst/>
                <a:latin typeface="+mn-lt"/>
                <a:ea typeface="+mn-ea"/>
                <a:cs typeface="+mn-cs"/>
              </a:rPr>
              <a:t> Africa or in the Arab States.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many countries in Latin America and the Caribbean and Europe and Eurasia, girls have had higher attendance at secondary schools than boys since the mid­1980s. </a:t>
            </a:r>
            <a:r>
              <a:rPr lang="en-US" sz="1200" kern="1200" dirty="0" err="1" smtClean="0">
                <a:solidFill>
                  <a:schemeClr val="tx1"/>
                </a:solidFill>
                <a:effectLst/>
                <a:latin typeface="+mn-lt"/>
                <a:ea typeface="+mn-ea"/>
                <a:cs typeface="+mn-cs"/>
              </a:rPr>
              <a:t>Sub­Saharan</a:t>
            </a:r>
            <a:r>
              <a:rPr lang="en-US" sz="1200" kern="1200" dirty="0" smtClean="0">
                <a:solidFill>
                  <a:schemeClr val="tx1"/>
                </a:solidFill>
                <a:effectLst/>
                <a:latin typeface="+mn-lt"/>
                <a:ea typeface="+mn-ea"/>
                <a:cs typeface="+mn-cs"/>
              </a:rPr>
              <a:t> Africa and South Asia, girls are often more likely to drop out of secondary school even when they have completed primary education. Progress in school entry has not been accompanied by changes in other domains. Fields of</a:t>
            </a:r>
            <a:r>
              <a:rPr lang="en-US" sz="1200" kern="1200" baseline="0" dirty="0" smtClean="0">
                <a:solidFill>
                  <a:schemeClr val="tx1"/>
                </a:solidFill>
                <a:effectLst/>
                <a:latin typeface="+mn-lt"/>
                <a:ea typeface="+mn-ea"/>
                <a:cs typeface="+mn-cs"/>
              </a:rPr>
              <a:t> study </a:t>
            </a:r>
            <a:r>
              <a:rPr lang="en-US" sz="1200" kern="1200" dirty="0" smtClean="0">
                <a:solidFill>
                  <a:schemeClr val="tx1"/>
                </a:solidFill>
                <a:effectLst/>
                <a:latin typeface="+mn-lt"/>
                <a:ea typeface="+mn-ea"/>
                <a:cs typeface="+mn-cs"/>
              </a:rPr>
              <a:t>still tend to be segregated by sex, with more males choosing or being encouraged to pursue higher status and better paid careers in science, technology, and engineering while females predominate in the lower paying education, health care and social service professions. </a:t>
            </a:r>
            <a:endParaRPr lang="en-US" dirty="0"/>
          </a:p>
        </p:txBody>
      </p:sp>
      <p:sp>
        <p:nvSpPr>
          <p:cNvPr id="4" name="Slide Number Placeholder 3"/>
          <p:cNvSpPr>
            <a:spLocks noGrp="1"/>
          </p:cNvSpPr>
          <p:nvPr>
            <p:ph type="sldNum" sz="quarter" idx="10"/>
          </p:nvPr>
        </p:nvSpPr>
        <p:spPr/>
        <p:txBody>
          <a:bodyPr/>
          <a:lstStyle/>
          <a:p>
            <a:fld id="{1CEE07CE-0DB0-4E85-9211-F588108B58E9}" type="slidenum">
              <a:rPr lang="en-US" smtClean="0"/>
              <a:pPr/>
              <a:t>3</a:t>
            </a:fld>
            <a:endParaRPr lang="en-US"/>
          </a:p>
        </p:txBody>
      </p:sp>
    </p:spTree>
    <p:extLst>
      <p:ext uri="{BB962C8B-B14F-4D97-AF65-F5344CB8AC3E}">
        <p14:creationId xmlns:p14="http://schemas.microsoft.com/office/powerpoint/2010/main" val="303028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called GBV but the</a:t>
            </a:r>
            <a:r>
              <a:rPr lang="en-US" baseline="0" dirty="0" smtClean="0"/>
              <a:t> majority of violence is perpetrated against women and girls. </a:t>
            </a:r>
          </a:p>
          <a:p>
            <a:r>
              <a:rPr lang="en-US" dirty="0" smtClean="0"/>
              <a:t>women who experience violence from their partners are less likely to earn a living and less able to care for their children. Children who witness violence are significantly more at risk for health problems, anxiety disorders, poor school performance and violent behavior. The economic effects of violence against women include increased absenteeism; decreased labor market participation; reduced productivity; lower earnings, investment, and savings; and lower intergenerational productivity.</a:t>
            </a:r>
          </a:p>
          <a:p>
            <a:endParaRPr lang="en-US" dirty="0" smtClean="0"/>
          </a:p>
          <a:p>
            <a:r>
              <a:rPr lang="en-US" dirty="0" smtClean="0"/>
              <a:t>A </a:t>
            </a:r>
            <a:r>
              <a:rPr lang="en-US" dirty="0" err="1" smtClean="0"/>
              <a:t>ten­country</a:t>
            </a:r>
            <a:r>
              <a:rPr lang="en-US" dirty="0" smtClean="0"/>
              <a:t> study using</a:t>
            </a:r>
            <a:r>
              <a:rPr lang="en-US" baseline="0" dirty="0" smtClean="0"/>
              <a:t> Demo</a:t>
            </a:r>
            <a:r>
              <a:rPr lang="en-US" dirty="0" smtClean="0"/>
              <a:t>graphic and Health Survey (DHS) data of </a:t>
            </a:r>
            <a:r>
              <a:rPr lang="en-US" dirty="0" err="1" smtClean="0"/>
              <a:t>ever­married</a:t>
            </a:r>
            <a:r>
              <a:rPr lang="en-US" dirty="0" smtClean="0"/>
              <a:t> women reporting spousal/intimate partner violence shows rates ranging from 48 percent in Zambia, 44 percent in Colombia, and 42 percent in Peru, to 18 percent in Cambodia, 19 percent in India, and 22 percent in the Dominican Republic. Intimate partner violence cuts across socioeconomic, religious, and ethnic groups and across geographic areas, but women living in poverty, women with disabilities, and adolescent girls are especially vulnerable. At least 2 million girls are at risk of Female Genital Mutilation (FGM) each year in at least 28 countries, primarily in </a:t>
            </a:r>
            <a:r>
              <a:rPr lang="en-US" dirty="0" err="1" smtClean="0"/>
              <a:t>sub­Saharan</a:t>
            </a:r>
            <a:r>
              <a:rPr lang="en-US" dirty="0" smtClean="0"/>
              <a:t> Africa, but also northern Iraq, Malaysia, and Indonesia, exposing them to a wide range of health risks from incontinence to increased risk of childbirth complications and newborn deaths.18 While GBV disproportionately</a:t>
            </a:r>
            <a:r>
              <a:rPr lang="en-US" baseline="0" dirty="0" smtClean="0"/>
              <a:t> affects </a:t>
            </a:r>
            <a:r>
              <a:rPr lang="en-US" dirty="0" smtClean="0"/>
              <a:t>women and girls, men and boys also experience sexual violence, increasingly documented in conflict countries,</a:t>
            </a:r>
          </a:p>
          <a:p>
            <a:r>
              <a:rPr lang="en-US" dirty="0" smtClean="0"/>
              <a:t>and especially when their gender identity conflicts with gender norms.</a:t>
            </a:r>
          </a:p>
          <a:p>
            <a:endParaRPr lang="en-US" dirty="0" smtClean="0"/>
          </a:p>
        </p:txBody>
      </p:sp>
      <p:sp>
        <p:nvSpPr>
          <p:cNvPr id="4" name="Slide Number Placeholder 3"/>
          <p:cNvSpPr>
            <a:spLocks noGrp="1"/>
          </p:cNvSpPr>
          <p:nvPr>
            <p:ph type="sldNum" sz="quarter" idx="10"/>
          </p:nvPr>
        </p:nvSpPr>
        <p:spPr/>
        <p:txBody>
          <a:bodyPr/>
          <a:lstStyle/>
          <a:p>
            <a:fld id="{1CEE07CE-0DB0-4E85-9211-F588108B58E9}" type="slidenum">
              <a:rPr lang="en-US" smtClean="0"/>
              <a:pPr/>
              <a:t>8</a:t>
            </a:fld>
            <a:endParaRPr lang="en-US"/>
          </a:p>
        </p:txBody>
      </p:sp>
    </p:spTree>
    <p:extLst>
      <p:ext uri="{BB962C8B-B14F-4D97-AF65-F5344CB8AC3E}">
        <p14:creationId xmlns:p14="http://schemas.microsoft.com/office/powerpoint/2010/main" val="3286993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3BF5B-0BA5-4802-B6C4-71FDC5656876}" type="datetimeFigureOut">
              <a:rPr lang="en-US" smtClean="0"/>
              <a:pPr/>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7ED74-D72D-4DEE-8C98-CF5C93EF683D}"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3BF5B-0BA5-4802-B6C4-71FDC5656876}" type="datetimeFigureOut">
              <a:rPr lang="en-US" smtClean="0"/>
              <a:pPr/>
              <a:t>3/26/16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863BF5B-0BA5-4802-B6C4-71FDC5656876}" type="datetimeFigureOut">
              <a:rPr lang="en-US" smtClean="0"/>
              <a:pPr/>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863BF5B-0BA5-4802-B6C4-71FDC5656876}" type="datetimeFigureOut">
              <a:rPr lang="en-US" smtClean="0"/>
              <a:pPr/>
              <a:t>3/26/16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863BF5B-0BA5-4802-B6C4-71FDC5656876}" type="datetimeFigureOut">
              <a:rPr lang="en-US" smtClean="0"/>
              <a:pPr/>
              <a:t>3/26/16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3BF5B-0BA5-4802-B6C4-71FDC5656876}" type="datetimeFigureOut">
              <a:rPr lang="en-US" smtClean="0"/>
              <a:pPr/>
              <a:t>3/26/16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3BF5B-0BA5-4802-B6C4-71FDC5656876}" type="datetimeFigureOut">
              <a:rPr lang="en-US" smtClean="0"/>
              <a:pPr/>
              <a:t>3/26/16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7ED74-D72D-4DEE-8C98-CF5C93EF68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863BF5B-0BA5-4802-B6C4-71FDC5656876}" type="datetimeFigureOut">
              <a:rPr lang="en-US" smtClean="0"/>
              <a:pPr/>
              <a:t>3/26/16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D77ED74-D72D-4DEE-8C98-CF5C93EF68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s6.campaign-archive1.com/?u=082b579ddf3728a7f14acf487&amp;id=0b3a34b59b&amp;e=34248b82f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457200"/>
            <a:ext cx="6498158" cy="2791667"/>
          </a:xfrm>
        </p:spPr>
        <p:txBody>
          <a:bodyPr/>
          <a:lstStyle/>
          <a:p>
            <a:r>
              <a:rPr lang="en-US" sz="4000" dirty="0"/>
              <a:t>Major gender issues in </a:t>
            </a:r>
            <a:r>
              <a:rPr lang="en-US" sz="4000" dirty="0" smtClean="0"/>
              <a:t>development</a:t>
            </a:r>
            <a:endParaRPr lang="en-US" sz="4000" dirty="0"/>
          </a:p>
        </p:txBody>
      </p:sp>
      <p:sp>
        <p:nvSpPr>
          <p:cNvPr id="3" name="TextBox 2"/>
          <p:cNvSpPr txBox="1"/>
          <p:nvPr/>
        </p:nvSpPr>
        <p:spPr>
          <a:xfrm>
            <a:off x="5334000" y="5638800"/>
            <a:ext cx="3544625" cy="923330"/>
          </a:xfrm>
          <a:prstGeom prst="rect">
            <a:avLst/>
          </a:prstGeom>
          <a:noFill/>
        </p:spPr>
        <p:txBody>
          <a:bodyPr wrap="none" rtlCol="0">
            <a:spAutoFit/>
          </a:bodyPr>
          <a:lstStyle/>
          <a:p>
            <a:r>
              <a:rPr lang="en-US" dirty="0" smtClean="0"/>
              <a:t>Andrea Bertone, Ph.D.</a:t>
            </a:r>
          </a:p>
          <a:p>
            <a:r>
              <a:rPr lang="en-US" dirty="0" smtClean="0"/>
              <a:t>Gender Advisor: Roles and Skills</a:t>
            </a:r>
          </a:p>
          <a:p>
            <a:r>
              <a:rPr lang="en-US" dirty="0" smtClean="0"/>
              <a:t>George Washington University</a:t>
            </a:r>
            <a:endParaRPr lang="en-US" dirty="0"/>
          </a:p>
        </p:txBody>
      </p:sp>
    </p:spTree>
    <p:extLst>
      <p:ext uri="{BB962C8B-B14F-4D97-AF65-F5344CB8AC3E}">
        <p14:creationId xmlns:p14="http://schemas.microsoft.com/office/powerpoint/2010/main" val="3092418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42276" cy="990600"/>
          </a:xfrm>
        </p:spPr>
        <p:txBody>
          <a:bodyPr/>
          <a:lstStyle/>
          <a:p>
            <a:r>
              <a:rPr lang="en-US" sz="3200" dirty="0" smtClean="0"/>
              <a:t>How does gender </a:t>
            </a:r>
            <a:r>
              <a:rPr lang="en-US" sz="3200" dirty="0"/>
              <a:t>inequality </a:t>
            </a:r>
            <a:r>
              <a:rPr lang="en-US" sz="3200" dirty="0" smtClean="0"/>
              <a:t>impede development?</a:t>
            </a:r>
            <a:endParaRPr lang="en-US" sz="3200" dirty="0"/>
          </a:p>
        </p:txBody>
      </p:sp>
      <p:sp>
        <p:nvSpPr>
          <p:cNvPr id="3" name="Content Placeholder 2"/>
          <p:cNvSpPr>
            <a:spLocks noGrp="1"/>
          </p:cNvSpPr>
          <p:nvPr>
            <p:ph idx="1"/>
          </p:nvPr>
        </p:nvSpPr>
        <p:spPr>
          <a:xfrm>
            <a:off x="228600" y="1143000"/>
            <a:ext cx="8839200" cy="5334000"/>
          </a:xfrm>
        </p:spPr>
        <p:txBody>
          <a:bodyPr>
            <a:normAutofit fontScale="92500" lnSpcReduction="10000"/>
          </a:bodyPr>
          <a:lstStyle/>
          <a:p>
            <a:r>
              <a:rPr lang="en-US" dirty="0">
                <a:solidFill>
                  <a:schemeClr val="tx1"/>
                </a:solidFill>
              </a:rPr>
              <a:t>Traditional perceptions of masculinity enable men to:</a:t>
            </a:r>
          </a:p>
          <a:p>
            <a:pPr lvl="1"/>
            <a:r>
              <a:rPr lang="en-US" dirty="0" smtClean="0">
                <a:solidFill>
                  <a:schemeClr val="tx1"/>
                </a:solidFill>
              </a:rPr>
              <a:t>Dominate </a:t>
            </a:r>
            <a:r>
              <a:rPr lang="en-US" dirty="0">
                <a:solidFill>
                  <a:schemeClr val="tx1"/>
                </a:solidFill>
              </a:rPr>
              <a:t>sexual and health-related decision-making</a:t>
            </a:r>
          </a:p>
          <a:p>
            <a:pPr lvl="1"/>
            <a:r>
              <a:rPr lang="en-US" dirty="0">
                <a:solidFill>
                  <a:schemeClr val="tx1"/>
                </a:solidFill>
              </a:rPr>
              <a:t>Engage in risky sex</a:t>
            </a:r>
          </a:p>
          <a:p>
            <a:pPr lvl="1"/>
            <a:r>
              <a:rPr lang="en-US" dirty="0">
                <a:solidFill>
                  <a:schemeClr val="tx1"/>
                </a:solidFill>
              </a:rPr>
              <a:t>Perpetrate violence against women</a:t>
            </a:r>
          </a:p>
          <a:p>
            <a:pPr lvl="1"/>
            <a:r>
              <a:rPr lang="en-US" dirty="0">
                <a:solidFill>
                  <a:schemeClr val="tx1"/>
                </a:solidFill>
              </a:rPr>
              <a:t>Refrain from seeking health care services</a:t>
            </a:r>
          </a:p>
          <a:p>
            <a:pPr lvl="1"/>
            <a:r>
              <a:rPr lang="en-US" dirty="0">
                <a:solidFill>
                  <a:schemeClr val="tx1"/>
                </a:solidFill>
              </a:rPr>
              <a:t>Make unanimous decisions about future of girls in family</a:t>
            </a:r>
          </a:p>
          <a:p>
            <a:r>
              <a:rPr lang="en-US" dirty="0">
                <a:solidFill>
                  <a:schemeClr val="tx1"/>
                </a:solidFill>
              </a:rPr>
              <a:t>Gender-based power </a:t>
            </a:r>
            <a:r>
              <a:rPr lang="en-US" dirty="0" smtClean="0">
                <a:solidFill>
                  <a:schemeClr val="tx1"/>
                </a:solidFill>
              </a:rPr>
              <a:t>inequalities </a:t>
            </a:r>
            <a:r>
              <a:rPr lang="en-US" dirty="0">
                <a:solidFill>
                  <a:schemeClr val="tx1"/>
                </a:solidFill>
              </a:rPr>
              <a:t>limit girls</a:t>
            </a:r>
            <a:r>
              <a:rPr lang="ja-JP" altLang="en-US" dirty="0">
                <a:solidFill>
                  <a:schemeClr val="tx1"/>
                </a:solidFill>
              </a:rPr>
              <a:t>’</a:t>
            </a:r>
            <a:r>
              <a:rPr lang="en-US" altLang="ja-JP" dirty="0">
                <a:solidFill>
                  <a:schemeClr val="tx1"/>
                </a:solidFill>
              </a:rPr>
              <a:t> &amp; women</a:t>
            </a:r>
            <a:r>
              <a:rPr lang="ja-JP" altLang="en-US" dirty="0">
                <a:solidFill>
                  <a:schemeClr val="tx1"/>
                </a:solidFill>
              </a:rPr>
              <a:t>’</a:t>
            </a:r>
            <a:r>
              <a:rPr lang="en-US" altLang="ja-JP" dirty="0">
                <a:solidFill>
                  <a:schemeClr val="tx1"/>
                </a:solidFill>
              </a:rPr>
              <a:t>s ability to:</a:t>
            </a:r>
          </a:p>
          <a:p>
            <a:pPr lvl="1"/>
            <a:r>
              <a:rPr lang="en-US" dirty="0">
                <a:solidFill>
                  <a:schemeClr val="tx1"/>
                </a:solidFill>
              </a:rPr>
              <a:t>Make sound life decisions</a:t>
            </a:r>
          </a:p>
          <a:p>
            <a:pPr lvl="1"/>
            <a:r>
              <a:rPr lang="en-US" dirty="0">
                <a:solidFill>
                  <a:schemeClr val="tx1"/>
                </a:solidFill>
              </a:rPr>
              <a:t>Negotiate the conditions of sex</a:t>
            </a:r>
          </a:p>
          <a:p>
            <a:pPr lvl="1"/>
            <a:r>
              <a:rPr lang="en-US" dirty="0">
                <a:solidFill>
                  <a:schemeClr val="tx1"/>
                </a:solidFill>
              </a:rPr>
              <a:t>Make decisions about health care and access services</a:t>
            </a:r>
          </a:p>
          <a:p>
            <a:pPr lvl="1"/>
            <a:r>
              <a:rPr lang="en-US" dirty="0">
                <a:solidFill>
                  <a:schemeClr val="tx1"/>
                </a:solidFill>
              </a:rPr>
              <a:t>Access and control material and psychosocial resources</a:t>
            </a:r>
          </a:p>
          <a:p>
            <a:r>
              <a:rPr lang="en-US" dirty="0">
                <a:solidFill>
                  <a:schemeClr val="tx1"/>
                </a:solidFill>
              </a:rPr>
              <a:t>Harmful practices: early </a:t>
            </a:r>
            <a:r>
              <a:rPr lang="en-US" dirty="0" smtClean="0">
                <a:solidFill>
                  <a:schemeClr val="tx1"/>
                </a:solidFill>
              </a:rPr>
              <a:t>marriage; female </a:t>
            </a:r>
            <a:r>
              <a:rPr lang="en-US" dirty="0">
                <a:solidFill>
                  <a:schemeClr val="tx1"/>
                </a:solidFill>
              </a:rPr>
              <a:t>g</a:t>
            </a:r>
            <a:r>
              <a:rPr lang="en-US" dirty="0" smtClean="0">
                <a:solidFill>
                  <a:schemeClr val="tx1"/>
                </a:solidFill>
              </a:rPr>
              <a:t>enital cutting; other initiation ceremonies</a:t>
            </a:r>
            <a:endParaRPr lang="en-US" dirty="0">
              <a:solidFill>
                <a:schemeClr val="tx1"/>
              </a:solidFill>
            </a:endParaRPr>
          </a:p>
        </p:txBody>
      </p:sp>
    </p:spTree>
    <p:extLst>
      <p:ext uri="{BB962C8B-B14F-4D97-AF65-F5344CB8AC3E}">
        <p14:creationId xmlns:p14="http://schemas.microsoft.com/office/powerpoint/2010/main" val="34556617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Lori </a:t>
            </a:r>
            <a:r>
              <a:rPr lang="en-US" dirty="0" err="1" smtClean="0"/>
              <a:t>Michau</a:t>
            </a:r>
            <a:r>
              <a:rPr lang="en-US" dirty="0" smtClean="0"/>
              <a:t> 16:05</a:t>
            </a:r>
            <a:endParaRPr lang="en-US" dirty="0" smtClean="0"/>
          </a:p>
          <a:p>
            <a:r>
              <a:rPr lang="hu-HU" dirty="0">
                <a:hlinkClick r:id="rId2"/>
              </a:rPr>
              <a:t>http://us6.campaign-archive1.com/?u=082b579ddf3728a7f14acf487&amp;id=0b3a34b59b&amp;e=</a:t>
            </a:r>
            <a:r>
              <a:rPr lang="hu-HU" dirty="0" smtClean="0">
                <a:hlinkClick r:id="rId2"/>
              </a:rPr>
              <a:t>34248b82f7</a:t>
            </a:r>
            <a:r>
              <a:rPr lang="hu-HU" dirty="0" smtClean="0"/>
              <a:t> </a:t>
            </a:r>
            <a:endParaRPr lang="en-US" dirty="0"/>
          </a:p>
        </p:txBody>
      </p:sp>
    </p:spTree>
    <p:extLst>
      <p:ext uri="{BB962C8B-B14F-4D97-AF65-F5344CB8AC3E}">
        <p14:creationId xmlns:p14="http://schemas.microsoft.com/office/powerpoint/2010/main" val="99000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78224"/>
          </a:xfrm>
        </p:spPr>
        <p:txBody>
          <a:bodyPr/>
          <a:lstStyle/>
          <a:p>
            <a:r>
              <a:rPr lang="en-US" sz="3600" dirty="0" smtClean="0"/>
              <a:t>Gender and Health</a:t>
            </a:r>
            <a:endParaRPr lang="en-US" sz="3600" dirty="0"/>
          </a:p>
        </p:txBody>
      </p:sp>
      <p:sp>
        <p:nvSpPr>
          <p:cNvPr id="3" name="Content Placeholder 2"/>
          <p:cNvSpPr>
            <a:spLocks noGrp="1"/>
          </p:cNvSpPr>
          <p:nvPr>
            <p:ph idx="1"/>
          </p:nvPr>
        </p:nvSpPr>
        <p:spPr>
          <a:xfrm>
            <a:off x="549275" y="762000"/>
            <a:ext cx="8042276" cy="5715000"/>
          </a:xfrm>
        </p:spPr>
        <p:txBody>
          <a:bodyPr/>
          <a:lstStyle/>
          <a:p>
            <a:r>
              <a:rPr lang="en-US" dirty="0" smtClean="0">
                <a:solidFill>
                  <a:srgbClr val="000000"/>
                </a:solidFill>
                <a:latin typeface="Calibri" charset="0"/>
              </a:rPr>
              <a:t>Gender </a:t>
            </a:r>
            <a:r>
              <a:rPr lang="en-US" dirty="0">
                <a:solidFill>
                  <a:srgbClr val="000000"/>
                </a:solidFill>
                <a:latin typeface="Calibri" charset="0"/>
              </a:rPr>
              <a:t>roles and relations can significantly determine:</a:t>
            </a:r>
          </a:p>
          <a:p>
            <a:pPr lvl="1"/>
            <a:r>
              <a:rPr lang="en-US" dirty="0">
                <a:solidFill>
                  <a:srgbClr val="000000"/>
                </a:solidFill>
                <a:latin typeface="Calibri" charset="0"/>
              </a:rPr>
              <a:t>An individual</a:t>
            </a:r>
            <a:r>
              <a:rPr lang="ja-JP" altLang="en-US" dirty="0">
                <a:solidFill>
                  <a:srgbClr val="000000"/>
                </a:solidFill>
                <a:latin typeface="Calibri" charset="0"/>
              </a:rPr>
              <a:t>’</a:t>
            </a:r>
            <a:r>
              <a:rPr lang="en-US" altLang="ja-JP" dirty="0">
                <a:solidFill>
                  <a:srgbClr val="000000"/>
                </a:solidFill>
                <a:latin typeface="Calibri" charset="0"/>
              </a:rPr>
              <a:t>s vulnerability to disease</a:t>
            </a:r>
          </a:p>
          <a:p>
            <a:pPr lvl="1"/>
            <a:r>
              <a:rPr lang="en-US" dirty="0">
                <a:solidFill>
                  <a:srgbClr val="000000"/>
                </a:solidFill>
                <a:latin typeface="Calibri" charset="0"/>
              </a:rPr>
              <a:t>Ability to access and adhere to quality health services</a:t>
            </a:r>
          </a:p>
          <a:p>
            <a:pPr lvl="1"/>
            <a:r>
              <a:rPr lang="en-US" dirty="0">
                <a:solidFill>
                  <a:srgbClr val="000000"/>
                </a:solidFill>
                <a:latin typeface="Calibri" charset="0"/>
              </a:rPr>
              <a:t>Capacity to carry out healthy behaviors</a:t>
            </a:r>
          </a:p>
          <a:p>
            <a:r>
              <a:rPr lang="en-US" dirty="0">
                <a:solidFill>
                  <a:srgbClr val="000000"/>
                </a:solidFill>
                <a:latin typeface="Calibri" charset="0"/>
              </a:rPr>
              <a:t>As a result, gender inequality negatively impacts health </a:t>
            </a:r>
            <a:r>
              <a:rPr lang="en-US" dirty="0" smtClean="0">
                <a:solidFill>
                  <a:srgbClr val="000000"/>
                </a:solidFill>
                <a:latin typeface="Calibri" charset="0"/>
              </a:rPr>
              <a:t>outcomes by</a:t>
            </a:r>
            <a:endParaRPr lang="en-US" dirty="0">
              <a:solidFill>
                <a:srgbClr val="000000"/>
              </a:solidFill>
              <a:latin typeface="Calibri" charset="0"/>
            </a:endParaRPr>
          </a:p>
          <a:p>
            <a:pPr lvl="1"/>
            <a:r>
              <a:rPr lang="en-US" dirty="0" smtClean="0">
                <a:solidFill>
                  <a:srgbClr val="000000"/>
                </a:solidFill>
                <a:latin typeface="Calibri" charset="0"/>
              </a:rPr>
              <a:t>Exacerbating </a:t>
            </a:r>
            <a:r>
              <a:rPr lang="en-US" dirty="0">
                <a:solidFill>
                  <a:srgbClr val="000000"/>
                </a:solidFill>
                <a:latin typeface="Calibri" charset="0"/>
              </a:rPr>
              <a:t>poor sexual and reproductive health</a:t>
            </a:r>
          </a:p>
          <a:p>
            <a:pPr lvl="1"/>
            <a:r>
              <a:rPr lang="en-US" dirty="0" smtClean="0">
                <a:solidFill>
                  <a:srgbClr val="000000"/>
                </a:solidFill>
                <a:latin typeface="Calibri" charset="0"/>
              </a:rPr>
              <a:t>Increasing </a:t>
            </a:r>
            <a:r>
              <a:rPr lang="en-US" dirty="0">
                <a:solidFill>
                  <a:srgbClr val="000000"/>
                </a:solidFill>
                <a:latin typeface="Calibri" charset="0"/>
              </a:rPr>
              <a:t>vulnerability to HIV/STIs</a:t>
            </a:r>
          </a:p>
          <a:p>
            <a:pPr lvl="1"/>
            <a:r>
              <a:rPr lang="en-US" dirty="0" smtClean="0">
                <a:solidFill>
                  <a:srgbClr val="000000"/>
                </a:solidFill>
                <a:latin typeface="Calibri" charset="0"/>
              </a:rPr>
              <a:t>Contributing </a:t>
            </a:r>
            <a:r>
              <a:rPr lang="en-US" dirty="0">
                <a:solidFill>
                  <a:srgbClr val="000000"/>
                </a:solidFill>
                <a:latin typeface="Calibri" charset="0"/>
              </a:rPr>
              <a:t>to poor maternal </a:t>
            </a:r>
            <a:r>
              <a:rPr lang="en-US" dirty="0" smtClean="0">
                <a:solidFill>
                  <a:srgbClr val="000000"/>
                </a:solidFill>
                <a:latin typeface="Calibri" charset="0"/>
              </a:rPr>
              <a:t>health</a:t>
            </a:r>
          </a:p>
          <a:p>
            <a:pPr lvl="2"/>
            <a:r>
              <a:rPr lang="en-US" dirty="0">
                <a:solidFill>
                  <a:srgbClr val="000000"/>
                </a:solidFill>
                <a:latin typeface="Calibri" charset="0"/>
              </a:rPr>
              <a:t>E</a:t>
            </a:r>
            <a:r>
              <a:rPr lang="en-US" dirty="0" smtClean="0">
                <a:solidFill>
                  <a:srgbClr val="000000"/>
                </a:solidFill>
                <a:latin typeface="Calibri" charset="0"/>
              </a:rPr>
              <a:t>xcess female mortality across life cycle</a:t>
            </a:r>
          </a:p>
          <a:p>
            <a:pPr lvl="2"/>
            <a:r>
              <a:rPr lang="en-US" dirty="0" smtClean="0">
                <a:solidFill>
                  <a:srgbClr val="000000"/>
                </a:solidFill>
                <a:latin typeface="Calibri" charset="0"/>
              </a:rPr>
              <a:t>High adolescent fertility rates </a:t>
            </a:r>
          </a:p>
          <a:p>
            <a:pPr lvl="2"/>
            <a:r>
              <a:rPr lang="en-US" dirty="0">
                <a:solidFill>
                  <a:srgbClr val="000000"/>
                </a:solidFill>
                <a:latin typeface="Calibri" charset="0"/>
              </a:rPr>
              <a:t>H</a:t>
            </a:r>
            <a:r>
              <a:rPr lang="en-US" dirty="0" smtClean="0">
                <a:solidFill>
                  <a:srgbClr val="000000"/>
                </a:solidFill>
                <a:latin typeface="Calibri" charset="0"/>
              </a:rPr>
              <a:t>igh maternal mortality </a:t>
            </a:r>
            <a:endParaRPr lang="en-US" dirty="0">
              <a:solidFill>
                <a:srgbClr val="000000"/>
              </a:solidFill>
              <a:latin typeface="Calibri" charset="0"/>
            </a:endParaRPr>
          </a:p>
          <a:p>
            <a:endParaRPr lang="en-US" dirty="0">
              <a:solidFill>
                <a:srgbClr val="000000"/>
              </a:solidFill>
            </a:endParaRPr>
          </a:p>
        </p:txBody>
      </p:sp>
    </p:spTree>
    <p:extLst>
      <p:ext uri="{BB962C8B-B14F-4D97-AF65-F5344CB8AC3E}">
        <p14:creationId xmlns:p14="http://schemas.microsoft.com/office/powerpoint/2010/main" val="131446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54424"/>
          </a:xfrm>
        </p:spPr>
        <p:txBody>
          <a:bodyPr/>
          <a:lstStyle/>
          <a:p>
            <a:r>
              <a:rPr lang="en-US" sz="3600" dirty="0"/>
              <a:t>Gender </a:t>
            </a:r>
            <a:r>
              <a:rPr lang="en-US" sz="3600" dirty="0" smtClean="0"/>
              <a:t>and </a:t>
            </a:r>
            <a:r>
              <a:rPr lang="en-US" sz="3600" dirty="0"/>
              <a:t>Education</a:t>
            </a:r>
          </a:p>
        </p:txBody>
      </p:sp>
      <p:sp>
        <p:nvSpPr>
          <p:cNvPr id="3" name="Content Placeholder 2"/>
          <p:cNvSpPr>
            <a:spLocks noGrp="1"/>
          </p:cNvSpPr>
          <p:nvPr>
            <p:ph idx="1"/>
          </p:nvPr>
        </p:nvSpPr>
        <p:spPr>
          <a:xfrm>
            <a:off x="549275" y="838200"/>
            <a:ext cx="8042276" cy="5410200"/>
          </a:xfrm>
        </p:spPr>
        <p:txBody>
          <a:bodyPr>
            <a:normAutofit/>
          </a:bodyPr>
          <a:lstStyle/>
          <a:p>
            <a:r>
              <a:rPr lang="en-US" dirty="0" smtClean="0">
                <a:solidFill>
                  <a:srgbClr val="000000"/>
                </a:solidFill>
                <a:latin typeface="Calibri" charset="0"/>
              </a:rPr>
              <a:t>Level of gender in/equality can </a:t>
            </a:r>
            <a:r>
              <a:rPr lang="en-US" dirty="0">
                <a:solidFill>
                  <a:srgbClr val="000000"/>
                </a:solidFill>
                <a:latin typeface="Calibri" charset="0"/>
              </a:rPr>
              <a:t>significantly determine:</a:t>
            </a:r>
          </a:p>
          <a:p>
            <a:pPr lvl="1"/>
            <a:r>
              <a:rPr lang="en-US" dirty="0" smtClean="0">
                <a:solidFill>
                  <a:srgbClr val="000000"/>
                </a:solidFill>
                <a:latin typeface="Calibri" charset="0"/>
              </a:rPr>
              <a:t>Whether a girl gets to go to school</a:t>
            </a:r>
          </a:p>
          <a:p>
            <a:pPr lvl="1"/>
            <a:r>
              <a:rPr lang="en-US" dirty="0" smtClean="0">
                <a:solidFill>
                  <a:srgbClr val="000000"/>
                </a:solidFill>
                <a:latin typeface="Calibri" charset="0"/>
              </a:rPr>
              <a:t>Whether </a:t>
            </a:r>
            <a:r>
              <a:rPr lang="en-US" dirty="0">
                <a:solidFill>
                  <a:srgbClr val="000000"/>
                </a:solidFill>
                <a:latin typeface="Calibri" charset="0"/>
              </a:rPr>
              <a:t>and how long a girl </a:t>
            </a:r>
            <a:r>
              <a:rPr lang="en-US" dirty="0" smtClean="0">
                <a:solidFill>
                  <a:srgbClr val="000000"/>
                </a:solidFill>
                <a:latin typeface="Calibri" charset="0"/>
              </a:rPr>
              <a:t>or boy stays </a:t>
            </a:r>
            <a:r>
              <a:rPr lang="en-US" dirty="0">
                <a:solidFill>
                  <a:srgbClr val="000000"/>
                </a:solidFill>
                <a:latin typeface="Calibri" charset="0"/>
              </a:rPr>
              <a:t>in school</a:t>
            </a:r>
          </a:p>
          <a:p>
            <a:pPr lvl="1"/>
            <a:r>
              <a:rPr lang="en-US" dirty="0" smtClean="0">
                <a:solidFill>
                  <a:srgbClr val="000000"/>
                </a:solidFill>
                <a:latin typeface="Calibri" charset="0"/>
              </a:rPr>
              <a:t>Academic achievement of girls and boys</a:t>
            </a:r>
          </a:p>
          <a:p>
            <a:pPr lvl="1"/>
            <a:r>
              <a:rPr lang="en-US" dirty="0" smtClean="0">
                <a:solidFill>
                  <a:srgbClr val="000000"/>
                </a:solidFill>
                <a:latin typeface="Calibri" charset="0"/>
              </a:rPr>
              <a:t>Transition </a:t>
            </a:r>
            <a:r>
              <a:rPr lang="en-US" dirty="0">
                <a:solidFill>
                  <a:srgbClr val="000000"/>
                </a:solidFill>
                <a:latin typeface="Calibri" charset="0"/>
              </a:rPr>
              <a:t>from primary to secondary </a:t>
            </a:r>
            <a:r>
              <a:rPr lang="en-US" dirty="0" smtClean="0">
                <a:solidFill>
                  <a:srgbClr val="000000"/>
                </a:solidFill>
                <a:latin typeface="Calibri" charset="0"/>
              </a:rPr>
              <a:t>school for girls</a:t>
            </a:r>
          </a:p>
          <a:p>
            <a:pPr lvl="1"/>
            <a:r>
              <a:rPr lang="en-US" dirty="0" smtClean="0">
                <a:solidFill>
                  <a:srgbClr val="000000"/>
                </a:solidFill>
                <a:latin typeface="Calibri" charset="0"/>
              </a:rPr>
              <a:t>Gender-based violence in school and around the school community</a:t>
            </a:r>
          </a:p>
          <a:p>
            <a:r>
              <a:rPr lang="en-US" dirty="0" smtClean="0">
                <a:solidFill>
                  <a:srgbClr val="000000"/>
                </a:solidFill>
                <a:latin typeface="Calibri" charset="0"/>
              </a:rPr>
              <a:t>Social and health outcomes increase for girls and their own children every year a girl goes to school, especially secondary school (similar indicators do not exist for boys)</a:t>
            </a:r>
          </a:p>
          <a:p>
            <a:pPr lvl="1"/>
            <a:endParaRPr lang="en-US" dirty="0">
              <a:solidFill>
                <a:srgbClr val="000000"/>
              </a:solidFill>
              <a:latin typeface="Calibri" charset="0"/>
            </a:endParaRPr>
          </a:p>
        </p:txBody>
      </p:sp>
    </p:spTree>
    <p:extLst>
      <p:ext uri="{BB962C8B-B14F-4D97-AF65-F5344CB8AC3E}">
        <p14:creationId xmlns:p14="http://schemas.microsoft.com/office/powerpoint/2010/main" val="2844216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r>
              <a:rPr lang="en-US" sz="3600" dirty="0" smtClean="0"/>
              <a:t>Gender &amp; Agriculture/ Food Security/Nutrition</a:t>
            </a:r>
            <a:endParaRPr lang="en-US" sz="3600" dirty="0"/>
          </a:p>
        </p:txBody>
      </p:sp>
      <p:sp>
        <p:nvSpPr>
          <p:cNvPr id="5" name="Content Placeholder 2"/>
          <p:cNvSpPr txBox="1">
            <a:spLocks/>
          </p:cNvSpPr>
          <p:nvPr/>
        </p:nvSpPr>
        <p:spPr>
          <a:xfrm>
            <a:off x="685800" y="1371600"/>
            <a:ext cx="8042276" cy="48768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0"/>
              </a:spcBef>
              <a:buFont typeface="Wingdings 2" pitchFamily="18" charset="2"/>
              <a:buNone/>
            </a:pPr>
            <a:endParaRPr lang="en-US" dirty="0" smtClean="0">
              <a:solidFill>
                <a:srgbClr val="000000"/>
              </a:solidFill>
              <a:latin typeface="Calibri" charset="0"/>
            </a:endParaRPr>
          </a:p>
          <a:p>
            <a:pPr>
              <a:spcBef>
                <a:spcPts val="0"/>
              </a:spcBef>
            </a:pPr>
            <a:r>
              <a:rPr lang="en-US" dirty="0">
                <a:solidFill>
                  <a:srgbClr val="000000"/>
                </a:solidFill>
                <a:latin typeface="Calibri" charset="0"/>
              </a:rPr>
              <a:t>Level of gender in/equality can significantly determine</a:t>
            </a:r>
            <a:r>
              <a:rPr lang="en-US" dirty="0" smtClean="0">
                <a:solidFill>
                  <a:srgbClr val="000000"/>
                </a:solidFill>
                <a:latin typeface="Calibri" charset="0"/>
              </a:rPr>
              <a:t>:</a:t>
            </a:r>
          </a:p>
          <a:p>
            <a:pPr lvl="1">
              <a:spcBef>
                <a:spcPts val="0"/>
              </a:spcBef>
            </a:pPr>
            <a:r>
              <a:rPr lang="en-US" dirty="0" smtClean="0">
                <a:solidFill>
                  <a:srgbClr val="000000"/>
                </a:solidFill>
                <a:latin typeface="Calibri" charset="0"/>
              </a:rPr>
              <a:t>Type of food, quantity, or if a pregnant woman will eat in a given day </a:t>
            </a:r>
          </a:p>
          <a:p>
            <a:pPr lvl="1">
              <a:spcBef>
                <a:spcPts val="0"/>
              </a:spcBef>
            </a:pPr>
            <a:r>
              <a:rPr lang="en-US" dirty="0" smtClean="0">
                <a:solidFill>
                  <a:srgbClr val="000000"/>
                </a:solidFill>
                <a:latin typeface="Calibri" charset="0"/>
              </a:rPr>
              <a:t>How and what type of food will be grown and who will grow it</a:t>
            </a:r>
          </a:p>
          <a:p>
            <a:pPr lvl="1">
              <a:spcBef>
                <a:spcPts val="0"/>
              </a:spcBef>
            </a:pPr>
            <a:r>
              <a:rPr lang="en-US" dirty="0" smtClean="0">
                <a:solidFill>
                  <a:srgbClr val="000000"/>
                </a:solidFill>
                <a:latin typeface="Calibri" charset="0"/>
              </a:rPr>
              <a:t>The physical growth and cognitive development of children</a:t>
            </a:r>
          </a:p>
          <a:p>
            <a:pPr lvl="1">
              <a:spcBef>
                <a:spcPts val="0"/>
              </a:spcBef>
            </a:pPr>
            <a:endParaRPr lang="en-US" dirty="0" smtClean="0">
              <a:solidFill>
                <a:srgbClr val="000000"/>
              </a:solidFill>
              <a:latin typeface="Calibri" charset="0"/>
            </a:endParaRPr>
          </a:p>
          <a:p>
            <a:pPr lvl="1">
              <a:spcBef>
                <a:spcPts val="0"/>
              </a:spcBef>
            </a:pPr>
            <a:endParaRPr lang="en-US" dirty="0">
              <a:solidFill>
                <a:srgbClr val="000000"/>
              </a:solidFill>
              <a:latin typeface="Calibri" charset="0"/>
            </a:endParaRPr>
          </a:p>
          <a:p>
            <a:pPr lvl="1">
              <a:spcBef>
                <a:spcPts val="0"/>
              </a:spcBef>
            </a:pPr>
            <a:endParaRPr lang="en-US" b="1" dirty="0"/>
          </a:p>
        </p:txBody>
      </p:sp>
    </p:spTree>
    <p:extLst>
      <p:ext uri="{BB962C8B-B14F-4D97-AF65-F5344CB8AC3E}">
        <p14:creationId xmlns:p14="http://schemas.microsoft.com/office/powerpoint/2010/main" val="278984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0624"/>
          </a:xfrm>
        </p:spPr>
        <p:txBody>
          <a:bodyPr/>
          <a:lstStyle/>
          <a:p>
            <a:r>
              <a:rPr lang="en-US" sz="3600" dirty="0" smtClean="0"/>
              <a:t>Gender &amp; Civil Society</a:t>
            </a:r>
            <a:endParaRPr lang="en-US" sz="3600" dirty="0"/>
          </a:p>
        </p:txBody>
      </p:sp>
      <p:sp>
        <p:nvSpPr>
          <p:cNvPr id="5" name="Content Placeholder 2"/>
          <p:cNvSpPr>
            <a:spLocks noGrp="1"/>
          </p:cNvSpPr>
          <p:nvPr>
            <p:ph idx="1"/>
          </p:nvPr>
        </p:nvSpPr>
        <p:spPr>
          <a:xfrm>
            <a:off x="549275" y="990600"/>
            <a:ext cx="8042276" cy="5257800"/>
          </a:xfrm>
        </p:spPr>
        <p:txBody>
          <a:bodyPr>
            <a:normAutofit/>
          </a:bodyPr>
          <a:lstStyle/>
          <a:p>
            <a:pPr marL="0" indent="0">
              <a:spcBef>
                <a:spcPts val="0"/>
              </a:spcBef>
              <a:buNone/>
            </a:pPr>
            <a:endParaRPr lang="en-US" b="1" dirty="0">
              <a:solidFill>
                <a:srgbClr val="000000"/>
              </a:solidFill>
            </a:endParaRPr>
          </a:p>
          <a:p>
            <a:pPr>
              <a:spcBef>
                <a:spcPts val="0"/>
              </a:spcBef>
            </a:pPr>
            <a:r>
              <a:rPr lang="en-US" dirty="0">
                <a:solidFill>
                  <a:srgbClr val="000000"/>
                </a:solidFill>
                <a:latin typeface="Calibri" charset="0"/>
              </a:rPr>
              <a:t>Level of gender in/equality can significantly </a:t>
            </a:r>
            <a:r>
              <a:rPr lang="en-US" dirty="0" smtClean="0">
                <a:solidFill>
                  <a:srgbClr val="000000"/>
                </a:solidFill>
                <a:latin typeface="Calibri" charset="0"/>
              </a:rPr>
              <a:t>determine:</a:t>
            </a:r>
          </a:p>
          <a:p>
            <a:pPr lvl="1">
              <a:spcBef>
                <a:spcPts val="0"/>
              </a:spcBef>
            </a:pPr>
            <a:r>
              <a:rPr lang="en-US" dirty="0" smtClean="0">
                <a:solidFill>
                  <a:srgbClr val="000000"/>
                </a:solidFill>
                <a:latin typeface="Calibri" charset="0"/>
              </a:rPr>
              <a:t>Inclusion of women in peace negotiations</a:t>
            </a:r>
            <a:endParaRPr lang="en-US" dirty="0">
              <a:solidFill>
                <a:srgbClr val="000000"/>
              </a:solidFill>
              <a:latin typeface="Calibri" charset="0"/>
            </a:endParaRPr>
          </a:p>
          <a:p>
            <a:pPr lvl="1">
              <a:spcBef>
                <a:spcPts val="0"/>
              </a:spcBef>
            </a:pPr>
            <a:r>
              <a:rPr lang="en-US" dirty="0" smtClean="0">
                <a:solidFill>
                  <a:srgbClr val="000000"/>
                </a:solidFill>
                <a:latin typeface="Calibri" charset="0"/>
              </a:rPr>
              <a:t>Women’s desire and/or ability to take leadership roles at multiple societal levels</a:t>
            </a:r>
          </a:p>
          <a:p>
            <a:pPr lvl="1">
              <a:spcBef>
                <a:spcPts val="0"/>
              </a:spcBef>
            </a:pPr>
            <a:r>
              <a:rPr lang="en-US" dirty="0" smtClean="0">
                <a:solidFill>
                  <a:srgbClr val="000000"/>
                </a:solidFill>
                <a:latin typeface="Calibri" charset="0"/>
              </a:rPr>
              <a:t>Women’s ability and safety to participate in peaceful or other demonstrations</a:t>
            </a:r>
          </a:p>
          <a:p>
            <a:pPr lvl="1">
              <a:spcBef>
                <a:spcPts val="0"/>
              </a:spcBef>
            </a:pPr>
            <a:r>
              <a:rPr lang="en-US" dirty="0" smtClean="0">
                <a:solidFill>
                  <a:srgbClr val="000000"/>
                </a:solidFill>
                <a:latin typeface="Calibri" charset="0"/>
              </a:rPr>
              <a:t>Women’s ability to access justice</a:t>
            </a:r>
          </a:p>
          <a:p>
            <a:pPr lvl="1">
              <a:spcBef>
                <a:spcPts val="0"/>
              </a:spcBef>
            </a:pPr>
            <a:r>
              <a:rPr lang="en-US" dirty="0" smtClean="0">
                <a:solidFill>
                  <a:srgbClr val="000000"/>
                </a:solidFill>
                <a:latin typeface="Calibri" charset="0"/>
              </a:rPr>
              <a:t>Levels of violence against women in society</a:t>
            </a:r>
          </a:p>
          <a:p>
            <a:pPr lvl="1">
              <a:spcBef>
                <a:spcPts val="0"/>
              </a:spcBef>
            </a:pPr>
            <a:r>
              <a:rPr lang="en-US" dirty="0" smtClean="0">
                <a:solidFill>
                  <a:srgbClr val="000000"/>
                </a:solidFill>
                <a:latin typeface="Calibri" charset="0"/>
              </a:rPr>
              <a:t>How media stereotype women or other genders</a:t>
            </a:r>
          </a:p>
          <a:p>
            <a:pPr lvl="1">
              <a:spcBef>
                <a:spcPts val="0"/>
              </a:spcBef>
            </a:pPr>
            <a:r>
              <a:rPr lang="en-US" dirty="0" smtClean="0">
                <a:solidFill>
                  <a:srgbClr val="000000"/>
                </a:solidFill>
                <a:latin typeface="Calibri" charset="0"/>
              </a:rPr>
              <a:t>How women are treated in the workplace</a:t>
            </a:r>
          </a:p>
          <a:p>
            <a:pPr lvl="1">
              <a:spcBef>
                <a:spcPts val="0"/>
              </a:spcBef>
            </a:pPr>
            <a:endParaRPr lang="en-US" dirty="0">
              <a:solidFill>
                <a:srgbClr val="000000"/>
              </a:solidFill>
              <a:latin typeface="Calibri" charset="0"/>
            </a:endParaRPr>
          </a:p>
          <a:p>
            <a:pPr marL="0" indent="0">
              <a:spcBef>
                <a:spcPts val="0"/>
              </a:spcBef>
              <a:buNone/>
            </a:pPr>
            <a:endParaRPr lang="en-US" b="1" dirty="0"/>
          </a:p>
        </p:txBody>
      </p:sp>
    </p:spTree>
    <p:extLst>
      <p:ext uri="{BB962C8B-B14F-4D97-AF65-F5344CB8AC3E}">
        <p14:creationId xmlns:p14="http://schemas.microsoft.com/office/powerpoint/2010/main" val="76875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r>
              <a:rPr lang="en-US" sz="3600" dirty="0" smtClean="0"/>
              <a:t>Gender &amp; Economic Development/ Livelihoods</a:t>
            </a:r>
            <a:endParaRPr lang="en-US" sz="3600" dirty="0"/>
          </a:p>
        </p:txBody>
      </p:sp>
      <p:sp>
        <p:nvSpPr>
          <p:cNvPr id="5" name="Content Placeholder 2"/>
          <p:cNvSpPr>
            <a:spLocks noGrp="1"/>
          </p:cNvSpPr>
          <p:nvPr>
            <p:ph idx="1"/>
          </p:nvPr>
        </p:nvSpPr>
        <p:spPr>
          <a:xfrm>
            <a:off x="549275" y="1371600"/>
            <a:ext cx="8042276" cy="4876800"/>
          </a:xfrm>
        </p:spPr>
        <p:txBody>
          <a:bodyPr/>
          <a:lstStyle/>
          <a:p>
            <a:pPr marL="0" indent="0">
              <a:spcBef>
                <a:spcPts val="0"/>
              </a:spcBef>
              <a:buNone/>
            </a:pPr>
            <a:endParaRPr lang="en-US" b="1" dirty="0" smtClean="0">
              <a:solidFill>
                <a:srgbClr val="000000"/>
              </a:solidFill>
            </a:endParaRPr>
          </a:p>
          <a:p>
            <a:pPr>
              <a:spcBef>
                <a:spcPts val="0"/>
              </a:spcBef>
            </a:pPr>
            <a:r>
              <a:rPr lang="en-US" dirty="0" smtClean="0">
                <a:solidFill>
                  <a:srgbClr val="000000"/>
                </a:solidFill>
                <a:latin typeface="Calibri" charset="0"/>
              </a:rPr>
              <a:t>Level </a:t>
            </a:r>
            <a:r>
              <a:rPr lang="en-US" dirty="0">
                <a:solidFill>
                  <a:srgbClr val="000000"/>
                </a:solidFill>
                <a:latin typeface="Calibri" charset="0"/>
              </a:rPr>
              <a:t>of gender in/equality can significantly determine</a:t>
            </a:r>
            <a:r>
              <a:rPr lang="en-US" dirty="0" smtClean="0">
                <a:solidFill>
                  <a:srgbClr val="000000"/>
                </a:solidFill>
                <a:latin typeface="Calibri" charset="0"/>
              </a:rPr>
              <a:t>:</a:t>
            </a:r>
          </a:p>
          <a:p>
            <a:pPr lvl="1">
              <a:spcBef>
                <a:spcPts val="0"/>
              </a:spcBef>
            </a:pPr>
            <a:r>
              <a:rPr lang="en-US" dirty="0" smtClean="0">
                <a:solidFill>
                  <a:srgbClr val="000000"/>
                </a:solidFill>
                <a:latin typeface="Calibri" charset="0"/>
              </a:rPr>
              <a:t>Women’s participation in the formal workforce</a:t>
            </a:r>
          </a:p>
          <a:p>
            <a:pPr lvl="1">
              <a:spcBef>
                <a:spcPts val="0"/>
              </a:spcBef>
            </a:pPr>
            <a:r>
              <a:rPr lang="en-US" dirty="0" smtClean="0">
                <a:solidFill>
                  <a:srgbClr val="000000"/>
                </a:solidFill>
                <a:latin typeface="Calibri" charset="0"/>
              </a:rPr>
              <a:t>Women’s ability to access training and other skills building for transition into formal employment</a:t>
            </a:r>
          </a:p>
          <a:p>
            <a:pPr lvl="1">
              <a:spcBef>
                <a:spcPts val="0"/>
              </a:spcBef>
            </a:pPr>
            <a:r>
              <a:rPr lang="en-US" dirty="0" smtClean="0">
                <a:solidFill>
                  <a:srgbClr val="000000"/>
                </a:solidFill>
                <a:latin typeface="Calibri" charset="0"/>
              </a:rPr>
              <a:t>Ability of men and women to communicate at the household level for the betterment of the family and use of resources</a:t>
            </a:r>
          </a:p>
          <a:p>
            <a:pPr lvl="1">
              <a:spcBef>
                <a:spcPts val="0"/>
              </a:spcBef>
            </a:pPr>
            <a:r>
              <a:rPr lang="en-US" dirty="0" smtClean="0">
                <a:solidFill>
                  <a:srgbClr val="000000"/>
                </a:solidFill>
                <a:latin typeface="Calibri" charset="0"/>
              </a:rPr>
              <a:t>Whether women will suffer violence if they independently bring money into the home</a:t>
            </a:r>
            <a:endParaRPr lang="en-US" dirty="0">
              <a:solidFill>
                <a:srgbClr val="000000"/>
              </a:solidFill>
              <a:latin typeface="Calibri" charset="0"/>
            </a:endParaRPr>
          </a:p>
          <a:p>
            <a:pPr>
              <a:spcBef>
                <a:spcPts val="0"/>
              </a:spcBef>
            </a:pPr>
            <a:endParaRPr lang="en-US" dirty="0">
              <a:solidFill>
                <a:srgbClr val="000000"/>
              </a:solidFill>
              <a:latin typeface="Calibri" charset="0"/>
            </a:endParaRPr>
          </a:p>
          <a:p>
            <a:pPr>
              <a:spcBef>
                <a:spcPts val="0"/>
              </a:spcBef>
            </a:pPr>
            <a:endParaRPr lang="en-US" b="1" dirty="0"/>
          </a:p>
        </p:txBody>
      </p:sp>
    </p:spTree>
    <p:extLst>
      <p:ext uri="{BB962C8B-B14F-4D97-AF65-F5344CB8AC3E}">
        <p14:creationId xmlns:p14="http://schemas.microsoft.com/office/powerpoint/2010/main" val="186117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762000"/>
          </a:xfrm>
        </p:spPr>
        <p:txBody>
          <a:bodyPr/>
          <a:lstStyle/>
          <a:p>
            <a:r>
              <a:rPr lang="en-US" sz="3600" dirty="0" smtClean="0"/>
              <a:t>Non traditional Gender Identities</a:t>
            </a:r>
            <a:endParaRPr lang="en-US" sz="3600" dirty="0"/>
          </a:p>
        </p:txBody>
      </p:sp>
      <p:sp>
        <p:nvSpPr>
          <p:cNvPr id="5" name="Content Placeholder 2"/>
          <p:cNvSpPr>
            <a:spLocks noGrp="1"/>
          </p:cNvSpPr>
          <p:nvPr>
            <p:ph idx="1"/>
          </p:nvPr>
        </p:nvSpPr>
        <p:spPr>
          <a:xfrm>
            <a:off x="549275" y="990600"/>
            <a:ext cx="8042276" cy="5257800"/>
          </a:xfrm>
        </p:spPr>
        <p:txBody>
          <a:bodyPr/>
          <a:lstStyle/>
          <a:p>
            <a:pPr marL="0" indent="0">
              <a:spcBef>
                <a:spcPts val="0"/>
              </a:spcBef>
              <a:buNone/>
            </a:pPr>
            <a:endParaRPr lang="en-US" b="1" dirty="0">
              <a:solidFill>
                <a:srgbClr val="000000"/>
              </a:solidFill>
            </a:endParaRPr>
          </a:p>
          <a:p>
            <a:pPr>
              <a:spcBef>
                <a:spcPts val="0"/>
              </a:spcBef>
            </a:pPr>
            <a:r>
              <a:rPr lang="en-US" dirty="0">
                <a:solidFill>
                  <a:srgbClr val="000000"/>
                </a:solidFill>
                <a:latin typeface="Calibri" charset="0"/>
              </a:rPr>
              <a:t>Level of gender in/equality can significantly </a:t>
            </a:r>
            <a:r>
              <a:rPr lang="en-US" dirty="0" smtClean="0">
                <a:solidFill>
                  <a:srgbClr val="000000"/>
                </a:solidFill>
                <a:latin typeface="Calibri" charset="0"/>
              </a:rPr>
              <a:t>determine </a:t>
            </a:r>
            <a:r>
              <a:rPr lang="en-US" dirty="0">
                <a:solidFill>
                  <a:srgbClr val="000000"/>
                </a:solidFill>
                <a:latin typeface="Calibri" charset="0"/>
              </a:rPr>
              <a:t>h</a:t>
            </a:r>
            <a:r>
              <a:rPr lang="en-US" dirty="0" smtClean="0">
                <a:solidFill>
                  <a:srgbClr val="000000"/>
                </a:solidFill>
                <a:latin typeface="Calibri" charset="0"/>
              </a:rPr>
              <a:t>ow those who identify other than male or female</a:t>
            </a:r>
          </a:p>
          <a:p>
            <a:pPr lvl="1">
              <a:spcBef>
                <a:spcPts val="0"/>
              </a:spcBef>
            </a:pPr>
            <a:r>
              <a:rPr lang="en-US" dirty="0" smtClean="0">
                <a:solidFill>
                  <a:srgbClr val="000000"/>
                </a:solidFill>
                <a:latin typeface="Calibri" charset="0"/>
              </a:rPr>
              <a:t>Are afforded and express civil and political rights</a:t>
            </a:r>
          </a:p>
          <a:p>
            <a:pPr lvl="1">
              <a:spcBef>
                <a:spcPts val="0"/>
              </a:spcBef>
            </a:pPr>
            <a:r>
              <a:rPr lang="en-US" dirty="0" smtClean="0">
                <a:solidFill>
                  <a:srgbClr val="000000"/>
                </a:solidFill>
                <a:latin typeface="Calibri" charset="0"/>
              </a:rPr>
              <a:t>Stay safe from violence due to their outward expression</a:t>
            </a:r>
          </a:p>
          <a:p>
            <a:pPr lvl="1">
              <a:spcBef>
                <a:spcPts val="0"/>
              </a:spcBef>
            </a:pPr>
            <a:endParaRPr lang="en-US" dirty="0" smtClean="0">
              <a:solidFill>
                <a:srgbClr val="000000"/>
              </a:solidFill>
              <a:latin typeface="Calibri" charset="0"/>
            </a:endParaRPr>
          </a:p>
          <a:p>
            <a:pPr lvl="1">
              <a:spcBef>
                <a:spcPts val="0"/>
              </a:spcBef>
            </a:pPr>
            <a:endParaRPr lang="en-US" dirty="0">
              <a:solidFill>
                <a:srgbClr val="000000"/>
              </a:solidFill>
              <a:latin typeface="Calibri" charset="0"/>
            </a:endParaRPr>
          </a:p>
          <a:p>
            <a:pPr marL="0" indent="0">
              <a:spcBef>
                <a:spcPts val="0"/>
              </a:spcBef>
              <a:buNone/>
            </a:pPr>
            <a:endParaRPr lang="en-US" b="1" dirty="0"/>
          </a:p>
        </p:txBody>
      </p:sp>
    </p:spTree>
    <p:extLst>
      <p:ext uri="{BB962C8B-B14F-4D97-AF65-F5344CB8AC3E}">
        <p14:creationId xmlns:p14="http://schemas.microsoft.com/office/powerpoint/2010/main" val="66348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6" cy="1066800"/>
          </a:xfrm>
        </p:spPr>
        <p:txBody>
          <a:bodyPr/>
          <a:lstStyle/>
          <a:p>
            <a:r>
              <a:rPr lang="en-US" sz="3600" dirty="0" smtClean="0"/>
              <a:t>Some facts about </a:t>
            </a:r>
            <a:br>
              <a:rPr lang="en-US" sz="3600" dirty="0" smtClean="0"/>
            </a:br>
            <a:r>
              <a:rPr lang="en-US" sz="3600" dirty="0" smtClean="0"/>
              <a:t>Gender</a:t>
            </a:r>
            <a:r>
              <a:rPr lang="en-US" sz="3600" dirty="0"/>
              <a:t>-based </a:t>
            </a:r>
            <a:r>
              <a:rPr lang="en-US" sz="3600" dirty="0" smtClean="0"/>
              <a:t>Violence</a:t>
            </a:r>
            <a:endParaRPr lang="en-US" sz="3600" dirty="0"/>
          </a:p>
        </p:txBody>
      </p:sp>
      <p:sp>
        <p:nvSpPr>
          <p:cNvPr id="3" name="Content Placeholder 2"/>
          <p:cNvSpPr>
            <a:spLocks noGrp="1"/>
          </p:cNvSpPr>
          <p:nvPr>
            <p:ph idx="1"/>
          </p:nvPr>
        </p:nvSpPr>
        <p:spPr>
          <a:xfrm>
            <a:off x="549275" y="1219200"/>
            <a:ext cx="8042276" cy="5410200"/>
          </a:xfrm>
        </p:spPr>
        <p:txBody>
          <a:bodyPr>
            <a:normAutofit fontScale="92500" lnSpcReduction="20000"/>
          </a:bodyPr>
          <a:lstStyle/>
          <a:p>
            <a:r>
              <a:rPr lang="en-US" dirty="0" smtClean="0">
                <a:solidFill>
                  <a:srgbClr val="000000"/>
                </a:solidFill>
                <a:latin typeface="Calibri" charset="0"/>
              </a:rPr>
              <a:t>1/3 women experience gender-based violence in their lifetime – global data</a:t>
            </a:r>
          </a:p>
          <a:p>
            <a:r>
              <a:rPr lang="en-US" dirty="0" smtClean="0">
                <a:solidFill>
                  <a:srgbClr val="000000"/>
                </a:solidFill>
                <a:latin typeface="Calibri" charset="0"/>
              </a:rPr>
              <a:t>Men </a:t>
            </a:r>
            <a:r>
              <a:rPr lang="en-US" dirty="0">
                <a:solidFill>
                  <a:srgbClr val="000000"/>
                </a:solidFill>
                <a:latin typeface="Calibri" charset="0"/>
              </a:rPr>
              <a:t>who are violent are more likely to have HIV, have multiple sexual partners, engage in transactional sex, and use condoms less frequently</a:t>
            </a:r>
          </a:p>
          <a:p>
            <a:r>
              <a:rPr lang="en-US" dirty="0">
                <a:solidFill>
                  <a:srgbClr val="000000"/>
                </a:solidFill>
                <a:latin typeface="Calibri" charset="0"/>
              </a:rPr>
              <a:t>Pregnancy is an interval when women experience increased intimate partner violence</a:t>
            </a:r>
          </a:p>
          <a:p>
            <a:r>
              <a:rPr lang="en-US" dirty="0">
                <a:solidFill>
                  <a:srgbClr val="000000"/>
                </a:solidFill>
                <a:latin typeface="Calibri" charset="0"/>
              </a:rPr>
              <a:t>School is a place where girls are sexually harassed and assaulted.</a:t>
            </a:r>
          </a:p>
          <a:p>
            <a:r>
              <a:rPr lang="en-US" dirty="0">
                <a:solidFill>
                  <a:srgbClr val="000000"/>
                </a:solidFill>
                <a:latin typeface="Calibri" charset="0"/>
              </a:rPr>
              <a:t>Fear of violence prevents many women from disclosing their HIV status to partners and adhering to ARV regimens</a:t>
            </a:r>
          </a:p>
          <a:p>
            <a:r>
              <a:rPr lang="en-US" dirty="0">
                <a:solidFill>
                  <a:srgbClr val="000000"/>
                </a:solidFill>
                <a:latin typeface="Calibri" charset="0"/>
              </a:rPr>
              <a:t>Experience of GBV reduces demand for services</a:t>
            </a:r>
          </a:p>
          <a:p>
            <a:r>
              <a:rPr lang="en-US" dirty="0">
                <a:solidFill>
                  <a:srgbClr val="000000"/>
                </a:solidFill>
                <a:latin typeface="Calibri" charset="0"/>
              </a:rPr>
              <a:t>Human trafficking and </a:t>
            </a:r>
            <a:r>
              <a:rPr lang="en-US" dirty="0" smtClean="0">
                <a:solidFill>
                  <a:srgbClr val="000000"/>
                </a:solidFill>
                <a:latin typeface="Calibri" charset="0"/>
              </a:rPr>
              <a:t>labor </a:t>
            </a:r>
            <a:r>
              <a:rPr lang="en-US" dirty="0">
                <a:solidFill>
                  <a:srgbClr val="000000"/>
                </a:solidFill>
                <a:latin typeface="Calibri" charset="0"/>
              </a:rPr>
              <a:t>exploitation affect boys, girls,  men and women</a:t>
            </a:r>
          </a:p>
          <a:p>
            <a:endParaRPr lang="en-US" dirty="0"/>
          </a:p>
        </p:txBody>
      </p:sp>
    </p:spTree>
    <p:extLst>
      <p:ext uri="{BB962C8B-B14F-4D97-AF65-F5344CB8AC3E}">
        <p14:creationId xmlns:p14="http://schemas.microsoft.com/office/powerpoint/2010/main" val="353852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42276" cy="990600"/>
          </a:xfrm>
        </p:spPr>
        <p:txBody>
          <a:bodyPr/>
          <a:lstStyle/>
          <a:p>
            <a:r>
              <a:rPr lang="en-US" sz="3600" dirty="0" smtClean="0"/>
              <a:t>Gender &amp; Crisis, Conflict &amp; Natural Disasters</a:t>
            </a:r>
            <a:endParaRPr lang="en-US" sz="3600" dirty="0"/>
          </a:p>
        </p:txBody>
      </p:sp>
      <p:sp>
        <p:nvSpPr>
          <p:cNvPr id="3" name="Content Placeholder 2"/>
          <p:cNvSpPr>
            <a:spLocks noGrp="1"/>
          </p:cNvSpPr>
          <p:nvPr>
            <p:ph idx="1"/>
          </p:nvPr>
        </p:nvSpPr>
        <p:spPr>
          <a:xfrm>
            <a:off x="549275" y="1219200"/>
            <a:ext cx="8042276" cy="5486400"/>
          </a:xfrm>
        </p:spPr>
        <p:txBody>
          <a:bodyPr>
            <a:normAutofit fontScale="77500" lnSpcReduction="20000"/>
          </a:bodyPr>
          <a:lstStyle/>
          <a:p>
            <a:r>
              <a:rPr lang="en-US" dirty="0" smtClean="0">
                <a:solidFill>
                  <a:srgbClr val="000000"/>
                </a:solidFill>
              </a:rPr>
              <a:t>Forced displacement exposes refugees and IDPs, esp. women and girls, to risks and exploitation</a:t>
            </a:r>
          </a:p>
          <a:p>
            <a:r>
              <a:rPr lang="en-US" dirty="0" smtClean="0">
                <a:solidFill>
                  <a:srgbClr val="000000"/>
                </a:solidFill>
              </a:rPr>
              <a:t>Violence against women – rape, sexual assault, abduction, mutilation, forced prostitution, sexual slavery – is part of conflict</a:t>
            </a:r>
          </a:p>
          <a:p>
            <a:r>
              <a:rPr lang="en-US" dirty="0" smtClean="0">
                <a:solidFill>
                  <a:srgbClr val="000000"/>
                </a:solidFill>
              </a:rPr>
              <a:t>Post-conflict peace building recovery and disarmament, demobilization and reintegration programs do not always recognize the complex roles males and females play during conflict</a:t>
            </a:r>
          </a:p>
          <a:p>
            <a:pPr lvl="1"/>
            <a:r>
              <a:rPr lang="en-US" dirty="0" smtClean="0">
                <a:solidFill>
                  <a:srgbClr val="000000"/>
                </a:solidFill>
              </a:rPr>
              <a:t>A narrow set of stakeholders usually shapes, implements and is served by post-conflict recovery programs</a:t>
            </a:r>
          </a:p>
          <a:p>
            <a:pPr lvl="1"/>
            <a:r>
              <a:rPr lang="en-US" dirty="0" smtClean="0">
                <a:solidFill>
                  <a:srgbClr val="000000"/>
                </a:solidFill>
              </a:rPr>
              <a:t>Only 6% of 300 ceasefire accords mentions sexual violence</a:t>
            </a:r>
          </a:p>
          <a:p>
            <a:pPr lvl="1"/>
            <a:r>
              <a:rPr lang="en-US" dirty="0" smtClean="0">
                <a:solidFill>
                  <a:srgbClr val="000000"/>
                </a:solidFill>
              </a:rPr>
              <a:t>Women’s participation in peace processes has increased slowly</a:t>
            </a:r>
          </a:p>
          <a:p>
            <a:r>
              <a:rPr lang="en-US" dirty="0" smtClean="0">
                <a:solidFill>
                  <a:srgbClr val="000000"/>
                </a:solidFill>
              </a:rPr>
              <a:t>During and following natural disasters, women and girls often suffer due to socially-constructed norms, breakdown of law and order, or disrupted livelihoods</a:t>
            </a:r>
          </a:p>
          <a:p>
            <a:pPr lvl="1"/>
            <a:r>
              <a:rPr lang="en-US" dirty="0" smtClean="0">
                <a:solidFill>
                  <a:srgbClr val="000000"/>
                </a:solidFill>
              </a:rPr>
              <a:t>4x as many females died in the tsunami – why?</a:t>
            </a:r>
          </a:p>
          <a:p>
            <a:pPr lvl="1"/>
            <a:r>
              <a:rPr lang="en-US" dirty="0" smtClean="0">
                <a:solidFill>
                  <a:srgbClr val="000000"/>
                </a:solidFill>
              </a:rPr>
              <a:t>Human trafficking and sexual assault of girls and women in Haiti increased – why?</a:t>
            </a:r>
            <a:endParaRPr lang="en-US" dirty="0">
              <a:solidFill>
                <a:srgbClr val="000000"/>
              </a:solidFill>
            </a:endParaRPr>
          </a:p>
        </p:txBody>
      </p:sp>
    </p:spTree>
    <p:extLst>
      <p:ext uri="{BB962C8B-B14F-4D97-AF65-F5344CB8AC3E}">
        <p14:creationId xmlns:p14="http://schemas.microsoft.com/office/powerpoint/2010/main" val="2956553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785</TotalTime>
  <Words>1355</Words>
  <Application>Microsoft Macintosh PowerPoint</Application>
  <PresentationFormat>On-screen Show (4:3)</PresentationFormat>
  <Paragraphs>96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Major gender issues in development</vt:lpstr>
      <vt:lpstr>Gender and Health</vt:lpstr>
      <vt:lpstr>Gender and Education</vt:lpstr>
      <vt:lpstr>Gender &amp; Agriculture/ Food Security/Nutrition</vt:lpstr>
      <vt:lpstr>Gender &amp; Civil Society</vt:lpstr>
      <vt:lpstr>Gender &amp; Economic Development/ Livelihoods</vt:lpstr>
      <vt:lpstr>Non traditional Gender Identities</vt:lpstr>
      <vt:lpstr>Some facts about  Gender-based Violence</vt:lpstr>
      <vt:lpstr>Gender &amp; Crisis, Conflict &amp; Natural Disasters</vt:lpstr>
      <vt:lpstr>How does gender inequality impede development?</vt:lpstr>
      <vt:lpstr>PowerPoint Presentation</vt:lpstr>
    </vt:vector>
  </TitlesOfParts>
  <Company>AED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Bertone</dc:creator>
  <cp:lastModifiedBy>Andrea Bertone</cp:lastModifiedBy>
  <cp:revision>74</cp:revision>
  <dcterms:created xsi:type="dcterms:W3CDTF">2011-11-21T17:35:42Z</dcterms:created>
  <dcterms:modified xsi:type="dcterms:W3CDTF">2016-03-26T09:18:20Z</dcterms:modified>
</cp:coreProperties>
</file>